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7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340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62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616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0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34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041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83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10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247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5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0D475-6026-48F7-B9E9-58E4AFC0322B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D64D5-F301-4061-B08D-AC835FABA0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1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IT SOFTWARE, DATA, AND CONTINGENCY PLANNING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56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/>
          <a:lstStyle/>
          <a:p>
            <a:r>
              <a:rPr lang="en-US" b="1" dirty="0"/>
              <a:t>SOFTWARE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308422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Programs executed </a:t>
            </a:r>
            <a:r>
              <a:rPr lang="en-US" sz="2800" dirty="0"/>
              <a:t>by the hardware</a:t>
            </a:r>
            <a:r>
              <a:rPr lang="en-US" sz="2800" dirty="0" smtClean="0"/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Written in programing language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System software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OS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Utility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318912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/>
          <a:lstStyle/>
          <a:p>
            <a:r>
              <a:rPr lang="en-US" b="1" dirty="0"/>
              <a:t>SOFTWARE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Programing Languages.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First generation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Binary</a:t>
            </a:r>
            <a:endParaRPr lang="en-US" sz="24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Second Generation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Assembly languages—largely superseded by;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Third Generation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COBOL, FORTRAN, BASIC, C, C++, Java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Fourth Generation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Generalized Audit Software (GAS), Computer Assisted Audit Techniques, HTML, XML, XBRL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01378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/>
          <a:lstStyle/>
          <a:p>
            <a:r>
              <a:rPr lang="en-US" b="1" dirty="0" smtClean="0"/>
              <a:t>STORAGE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Bits &amp; Bytes, Fields &amp; Records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1s &amp; 0s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119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/>
          <a:lstStyle/>
          <a:p>
            <a:r>
              <a:rPr lang="en-US" b="1" dirty="0" smtClean="0"/>
              <a:t>File Organization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Flat files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Spread sheets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Sequential tape mounted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Databases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Hierarchical—parent, child,…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Relational—tables linked by key fields (attributes).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System of cardinality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How unique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 i.e. Customer ID has high cardinality—one # for each customer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Referential Integrity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Record entered in one table must have an attribute that appears in another table.</a:t>
            </a:r>
            <a:endParaRPr lang="en-US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5684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9882" y="119921"/>
            <a:ext cx="11887200" cy="655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/>
          <a:lstStyle/>
          <a:p>
            <a:r>
              <a:rPr lang="en-US" b="1" dirty="0" smtClean="0"/>
              <a:t>File Organization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Object oriented DB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Great for graphic and multimedia objects, but not good for accounting data.</a:t>
            </a:r>
          </a:p>
        </p:txBody>
      </p:sp>
    </p:spTree>
    <p:extLst>
      <p:ext uri="{BB962C8B-B14F-4D97-AF65-F5344CB8AC3E}">
        <p14:creationId xmlns:p14="http://schemas.microsoft.com/office/powerpoint/2010/main" val="178070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Database Management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Software that enforces DB rules and requirements.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Use SQL as: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Data definition language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Data manipulation language</a:t>
            </a:r>
          </a:p>
        </p:txBody>
      </p:sp>
    </p:spTree>
    <p:extLst>
      <p:ext uri="{BB962C8B-B14F-4D97-AF65-F5344CB8AC3E}">
        <p14:creationId xmlns:p14="http://schemas.microsoft.com/office/powerpoint/2010/main" val="202552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Application Development &amp; Maintenance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lvl="1" algn="l"/>
            <a:endParaRPr lang="en-US" sz="3000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Needs assessment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Current system adequate?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If not, which needs aren’t met.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Can current system be modified?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Plan for future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Examine business processes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Redesign if required</a:t>
            </a:r>
          </a:p>
        </p:txBody>
      </p:sp>
    </p:spTree>
    <p:extLst>
      <p:ext uri="{BB962C8B-B14F-4D97-AF65-F5344CB8AC3E}">
        <p14:creationId xmlns:p14="http://schemas.microsoft.com/office/powerpoint/2010/main" val="98270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Application Development &amp; Maintenance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Business process design should be a bottom up process.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Next—Build or Buy?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Cost-benefit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Can we buy a system that matches our business processes, or;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Modify processes to fit system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Modify system to fit existing processes</a:t>
            </a:r>
          </a:p>
        </p:txBody>
      </p:sp>
    </p:spTree>
    <p:extLst>
      <p:ext uri="{BB962C8B-B14F-4D97-AF65-F5344CB8AC3E}">
        <p14:creationId xmlns:p14="http://schemas.microsoft.com/office/powerpoint/2010/main" val="127727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Application Development &amp; Maintenance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lvl="1" algn="l"/>
            <a:endParaRPr lang="en-US" sz="3000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Business process design should be a bottom up process.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Next—Build or Buy?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Cost-benefit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Build system in house that matches processes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No inexpensive choices here!</a:t>
            </a:r>
          </a:p>
        </p:txBody>
      </p:sp>
    </p:spTree>
    <p:extLst>
      <p:ext uri="{BB962C8B-B14F-4D97-AF65-F5344CB8AC3E}">
        <p14:creationId xmlns:p14="http://schemas.microsoft.com/office/powerpoint/2010/main" val="267206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Application Development &amp; Maintenance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/>
              <a:t>DEV, QUA, PROD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Systems Development Lifecycle</a:t>
            </a:r>
          </a:p>
          <a:p>
            <a:pPr lvl="2" algn="l"/>
            <a:endParaRPr lang="en-US" sz="2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" y="3450236"/>
            <a:ext cx="11064240" cy="1973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1520" y="5537200"/>
            <a:ext cx="14732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Q&amp;A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>
          <a:xfrm flipH="1" flipV="1">
            <a:off x="7792720" y="4582160"/>
            <a:ext cx="25400" cy="955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70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/>
          </a:bodyPr>
          <a:lstStyle/>
          <a:p>
            <a:r>
              <a:rPr lang="en-US" b="1" dirty="0" smtClean="0"/>
              <a:t>Contingency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Business Continuity—problem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Plan to continue operations when the IS is down.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Disaster Recovery—big problem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Plan to recover from a major disaster and resume or continue operations.</a:t>
            </a:r>
          </a:p>
        </p:txBody>
      </p:sp>
    </p:spTree>
    <p:extLst>
      <p:ext uri="{BB962C8B-B14F-4D97-AF65-F5344CB8AC3E}">
        <p14:creationId xmlns:p14="http://schemas.microsoft.com/office/powerpoint/2010/main" val="28914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/>
          </a:bodyPr>
          <a:lstStyle/>
          <a:p>
            <a:r>
              <a:rPr lang="en-US" b="1" dirty="0" smtClean="0"/>
              <a:t>Contingency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Cloud computing could help firms with disaster recovery.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err="1" smtClean="0"/>
              <a:t>DRaaS</a:t>
            </a:r>
            <a:endParaRPr lang="en-US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Data</a:t>
            </a:r>
            <a:r>
              <a:rPr lang="en-US" dirty="0" smtClean="0"/>
              <a:t>, software, platform reside on the vendor’s server farms.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When contracting with vendors, pay close attention to the </a:t>
            </a:r>
            <a:r>
              <a:rPr lang="en-US" dirty="0" smtClean="0"/>
              <a:t>contract service agreement (CSO) </a:t>
            </a:r>
            <a:r>
              <a:rPr lang="en-US" dirty="0" smtClean="0"/>
              <a:t>terms</a:t>
            </a:r>
            <a:r>
              <a:rPr lang="en-US" dirty="0" smtClean="0"/>
              <a:t>.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What if a disaster takes out one of the farms?</a:t>
            </a:r>
            <a:endParaRPr lang="en-US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Backup Plans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Backup data and software and store offsite.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How often?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Depends on transaction volume.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How many day’s, hours, minutes of transactions can you afford to lose? </a:t>
            </a:r>
          </a:p>
        </p:txBody>
      </p:sp>
    </p:spTree>
    <p:extLst>
      <p:ext uri="{BB962C8B-B14F-4D97-AF65-F5344CB8AC3E}">
        <p14:creationId xmlns:p14="http://schemas.microsoft.com/office/powerpoint/2010/main" val="315899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/>
          </a:bodyPr>
          <a:lstStyle/>
          <a:p>
            <a:r>
              <a:rPr lang="en-US" b="1" dirty="0" smtClean="0"/>
              <a:t>Contingency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Cost-Benefit Analysis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Cost of backups and redundant systems vs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Value of lost data and sales.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i.e. cost of backup power supply vs cost of lost sales/minute.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Fault tolerant systems—redundant array of independent drives (RAID</a:t>
            </a:r>
            <a:r>
              <a:rPr lang="en-US" dirty="0" smtClean="0"/>
              <a:t>)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/>
              <a:t>Recovery Time </a:t>
            </a:r>
            <a:r>
              <a:rPr lang="en-US" dirty="0" smtClean="0"/>
              <a:t>Objective (RTO)--target </a:t>
            </a:r>
            <a:r>
              <a:rPr lang="en-US" dirty="0"/>
              <a:t>time </a:t>
            </a:r>
            <a:r>
              <a:rPr lang="en-US" dirty="0" smtClean="0"/>
              <a:t>set </a:t>
            </a:r>
            <a:r>
              <a:rPr lang="en-US" dirty="0"/>
              <a:t>for the recovery </a:t>
            </a:r>
            <a:r>
              <a:rPr lang="en-US" dirty="0" smtClean="0"/>
              <a:t>of </a:t>
            </a:r>
            <a:r>
              <a:rPr lang="en-US" dirty="0"/>
              <a:t>IT and business activities after a disaster has </a:t>
            </a:r>
            <a:r>
              <a:rPr lang="en-US" dirty="0" smtClean="0"/>
              <a:t>struck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/>
              <a:t>Recovery Point </a:t>
            </a:r>
            <a:r>
              <a:rPr lang="en-US" dirty="0" smtClean="0"/>
              <a:t>Objective (RPO)--time </a:t>
            </a:r>
            <a:r>
              <a:rPr lang="en-US" dirty="0"/>
              <a:t>between data backups and the amount of data that could be lost in between backups</a:t>
            </a:r>
            <a:r>
              <a:rPr lang="en-US" dirty="0" smtClean="0"/>
              <a:t>.  How much data can you afford to lose?</a:t>
            </a:r>
            <a:endParaRPr lang="en-US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US" dirty="0"/>
          </a:p>
          <a:p>
            <a:pPr lvl="1" algn="l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292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/>
          </a:bodyPr>
          <a:lstStyle/>
          <a:p>
            <a:r>
              <a:rPr lang="en-US" b="1" dirty="0" smtClean="0"/>
              <a:t>Contingency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Disaster Recovery Plan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Based on risk analysis.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What are the threats?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Natural disasters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Human disasters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Which operations are mission critical?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Will people die?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What preventative and detective controls are in place?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Cloud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Redundant sites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Redundant personnel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316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/>
          </a:bodyPr>
          <a:lstStyle/>
          <a:p>
            <a:r>
              <a:rPr lang="en-US" b="1" dirty="0" smtClean="0"/>
              <a:t>Contingency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Disaster Recovery Plan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People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/>
              <a:t>Communication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dirty="0"/>
              <a:t>Cell and internet service may not function.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dirty="0"/>
              <a:t>Have a plan 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dirty="0"/>
              <a:t>Location to meet and regroup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dirty="0"/>
              <a:t>Backup meeting location</a:t>
            </a:r>
          </a:p>
          <a:p>
            <a:pPr marL="2286000" lvl="4" indent="-457200" algn="l">
              <a:buFont typeface="Arial" panose="020B0604020202020204" pitchFamily="34" charset="0"/>
              <a:buChar char="•"/>
            </a:pPr>
            <a:r>
              <a:rPr lang="en-US" dirty="0"/>
              <a:t>Plan for replacing personnel and performing duties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Hardware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Contract with a vendor for a backup site from which to continue operations.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Hot site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Warm site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Cold site</a:t>
            </a:r>
          </a:p>
        </p:txBody>
      </p:sp>
    </p:spTree>
    <p:extLst>
      <p:ext uri="{BB962C8B-B14F-4D97-AF65-F5344CB8AC3E}">
        <p14:creationId xmlns:p14="http://schemas.microsoft.com/office/powerpoint/2010/main" val="374780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1211"/>
          </a:xfrm>
        </p:spPr>
        <p:txBody>
          <a:bodyPr>
            <a:normAutofit/>
          </a:bodyPr>
          <a:lstStyle/>
          <a:p>
            <a:r>
              <a:rPr lang="en-US" b="1" dirty="0" smtClean="0"/>
              <a:t>Contingency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3574"/>
            <a:ext cx="9144000" cy="425720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Disaster Recovery Plan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Software and Data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Backup in a secure location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Cloud helps with this, but we are still transitioning.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Public Cloud vs Private Cloud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Public—very careful with vendor contract.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Private—much more complicated.</a:t>
            </a:r>
          </a:p>
        </p:txBody>
      </p:sp>
    </p:spTree>
    <p:extLst>
      <p:ext uri="{BB962C8B-B14F-4D97-AF65-F5344CB8AC3E}">
        <p14:creationId xmlns:p14="http://schemas.microsoft.com/office/powerpoint/2010/main" val="397428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643</Words>
  <Application>Microsoft Office PowerPoint</Application>
  <PresentationFormat>Widescreen</PresentationFormat>
  <Paragraphs>127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IT SOFTWARE, DATA, AND CONTINGENCY PLANNING </vt:lpstr>
      <vt:lpstr>SOFTWARE</vt:lpstr>
      <vt:lpstr>SOFTWARE</vt:lpstr>
      <vt:lpstr>STORAGE</vt:lpstr>
      <vt:lpstr>File Organization</vt:lpstr>
      <vt:lpstr>PowerPoint Presentation</vt:lpstr>
      <vt:lpstr>File Organization</vt:lpstr>
      <vt:lpstr>Database Management Systems</vt:lpstr>
      <vt:lpstr>Application Development &amp; Maintenance</vt:lpstr>
      <vt:lpstr>Application Development &amp; Maintenance</vt:lpstr>
      <vt:lpstr>Application Development &amp; Maintenance</vt:lpstr>
      <vt:lpstr>Application Development &amp; Maintenance</vt:lpstr>
      <vt:lpstr>Contingency Planning</vt:lpstr>
      <vt:lpstr>Contingency Planning</vt:lpstr>
      <vt:lpstr>Contingency Planning</vt:lpstr>
      <vt:lpstr>Contingency Planning</vt:lpstr>
      <vt:lpstr>Contingency Planning</vt:lpstr>
      <vt:lpstr>Contingency Planning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SOFTWARE, DATA, AND CONTINGENCY PLANNING</dc:title>
  <dc:creator>Steven Crowley</dc:creator>
  <cp:lastModifiedBy>Steven Crowley</cp:lastModifiedBy>
  <cp:revision>29</cp:revision>
  <dcterms:created xsi:type="dcterms:W3CDTF">2014-11-17T14:39:17Z</dcterms:created>
  <dcterms:modified xsi:type="dcterms:W3CDTF">2015-11-19T16:54:37Z</dcterms:modified>
</cp:coreProperties>
</file>